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06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61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55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30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72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7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11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38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94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99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15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72D2-8085-4264-A6D8-C836BE25A35B}" type="datetimeFigureOut">
              <a:rPr lang="pt-BR" smtClean="0"/>
              <a:t>24/04/2013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53C16-F5B9-472C-BD96-9F002061B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92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/>
          </a:bodyPr>
          <a:lstStyle/>
          <a:p>
            <a:r>
              <a:rPr lang="pt-BR" sz="5000" b="1" dirty="0" smtClean="0"/>
              <a:t>ABNT NBR14606</a:t>
            </a:r>
            <a:endParaRPr lang="pt-BR" sz="5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Postos de serviço-Entrada </a:t>
            </a:r>
            <a:r>
              <a:rPr lang="pt-BR" b="1" dirty="0">
                <a:solidFill>
                  <a:schemeClr val="tx1"/>
                </a:solidFill>
              </a:rPr>
              <a:t>e</a:t>
            </a:r>
            <a:r>
              <a:rPr lang="pt-BR" b="1" dirty="0" smtClean="0">
                <a:solidFill>
                  <a:schemeClr val="tx1"/>
                </a:solidFill>
              </a:rPr>
              <a:t>m espaço confinado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6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Esta Norma estabelece os procedimentos de segurança para a entrada em espaço confinado em postos de serviço.</a:t>
            </a:r>
          </a:p>
          <a:p>
            <a:r>
              <a:rPr lang="pt-BR" dirty="0"/>
              <a:t>Neste caso, está restrita a entrada em tanque subterrâneo.</a:t>
            </a:r>
          </a:p>
        </p:txBody>
      </p:sp>
    </p:spTree>
    <p:extLst>
      <p:ext uri="{BB962C8B-B14F-4D97-AF65-F5344CB8AC3E}">
        <p14:creationId xmlns:p14="http://schemas.microsoft.com/office/powerpoint/2010/main" val="28629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3 Definições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Para </a:t>
            </a:r>
            <a:r>
              <a:rPr lang="pt-BR" dirty="0"/>
              <a:t>os efeitos desta Norma, aplicam-se as seguintes definições:</a:t>
            </a:r>
          </a:p>
          <a:p>
            <a:r>
              <a:rPr lang="pt-BR" b="1" dirty="0"/>
              <a:t>3.1 tanque subterrâneo: </a:t>
            </a:r>
            <a:r>
              <a:rPr lang="pt-BR" dirty="0"/>
              <a:t>Tanque instalado no subsolo.</a:t>
            </a:r>
          </a:p>
          <a:p>
            <a:r>
              <a:rPr lang="pt-BR" b="1" dirty="0"/>
              <a:t>3.2 boca-de-visita: </a:t>
            </a:r>
            <a:r>
              <a:rPr lang="pt-BR" dirty="0"/>
              <a:t>Abertura localizada na geratriz superior do tanque, que permite o acesso ao seu interior.</a:t>
            </a:r>
          </a:p>
          <a:p>
            <a:r>
              <a:rPr lang="pt-BR" b="1" dirty="0"/>
              <a:t>3.3 trabalho a frio: </a:t>
            </a:r>
            <a:r>
              <a:rPr lang="pt-BR" dirty="0"/>
              <a:t>Todo trabalho que não requer o uso de chama nem operação de que resulte temperatura elevada ou</a:t>
            </a:r>
          </a:p>
          <a:p>
            <a:r>
              <a:rPr lang="pt-BR" dirty="0"/>
              <a:t>centelha.</a:t>
            </a:r>
          </a:p>
          <a:p>
            <a:r>
              <a:rPr lang="pt-BR" b="1" dirty="0"/>
              <a:t>3.4 trabalho a quente: </a:t>
            </a:r>
            <a:r>
              <a:rPr lang="pt-BR" dirty="0"/>
              <a:t>Todo o trabalho que requer o uso de chama a descoberto ou operação capaz de produzir</a:t>
            </a:r>
          </a:p>
          <a:p>
            <a:r>
              <a:rPr lang="pt-BR" dirty="0"/>
              <a:t>temperatura elevada ou centelha.</a:t>
            </a:r>
          </a:p>
        </p:txBody>
      </p:sp>
    </p:spTree>
    <p:extLst>
      <p:ext uri="{BB962C8B-B14F-4D97-AF65-F5344CB8AC3E}">
        <p14:creationId xmlns:p14="http://schemas.microsoft.com/office/powerpoint/2010/main" val="26448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Área de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Deve ser criada uma área de segurança em torno da região de </a:t>
            </a:r>
            <a:r>
              <a:rPr lang="pt-BR" dirty="0" smtClean="0"/>
              <a:t>acesso</a:t>
            </a:r>
          </a:p>
          <a:p>
            <a:r>
              <a:rPr lang="pt-BR" dirty="0"/>
              <a:t>Deve ter no mínimo 7,00 m de raio</a:t>
            </a:r>
            <a:r>
              <a:rPr lang="pt-BR" dirty="0" smtClean="0"/>
              <a:t>,</a:t>
            </a:r>
          </a:p>
          <a:p>
            <a:r>
              <a:rPr lang="pt-BR" dirty="0"/>
              <a:t>deve ser isolada por fita e suportes</a:t>
            </a:r>
            <a:r>
              <a:rPr lang="pt-BR" dirty="0" smtClean="0"/>
              <a:t>,</a:t>
            </a:r>
          </a:p>
          <a:p>
            <a:r>
              <a:rPr lang="pt-BR" dirty="0"/>
              <a:t>com placas de </a:t>
            </a:r>
            <a:r>
              <a:rPr lang="pt-BR" dirty="0" smtClean="0"/>
              <a:t>advertência</a:t>
            </a:r>
          </a:p>
          <a:p>
            <a:r>
              <a:rPr lang="pt-BR" dirty="0"/>
              <a:t>informando a proibição de produzir chama ou centelha</a:t>
            </a:r>
            <a:r>
              <a:rPr lang="pt-BR" dirty="0" smtClean="0"/>
              <a:t>,</a:t>
            </a:r>
          </a:p>
          <a:p>
            <a:pPr marL="0" indent="0">
              <a:buNone/>
            </a:pPr>
            <a:r>
              <a:rPr lang="pt-BR" dirty="0" smtClean="0"/>
              <a:t>. De fumar </a:t>
            </a:r>
            <a:r>
              <a:rPr lang="pt-BR" dirty="0"/>
              <a:t>e de acesso a pessoas não autorizadas.</a:t>
            </a:r>
          </a:p>
        </p:txBody>
      </p:sp>
    </p:spTree>
    <p:extLst>
      <p:ext uri="{BB962C8B-B14F-4D97-AF65-F5344CB8AC3E}">
        <p14:creationId xmlns:p14="http://schemas.microsoft.com/office/powerpoint/2010/main" val="16043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Retirada do combustível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combustível deve ser recolhido por meio de bomba apropriada, de modo que no interior do tanque não restem mais </a:t>
            </a:r>
            <a:r>
              <a:rPr lang="pt-BR" dirty="0" smtClean="0"/>
              <a:t>que 5 </a:t>
            </a:r>
            <a:r>
              <a:rPr lang="pt-BR" dirty="0"/>
              <a:t>L, aproximadamente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Em seguida.</a:t>
            </a:r>
          </a:p>
          <a:p>
            <a:r>
              <a:rPr lang="pt-BR" dirty="0"/>
              <a:t>Pode ser utilizado ar, água no estado líquido ou vapor.</a:t>
            </a:r>
          </a:p>
        </p:txBody>
      </p:sp>
    </p:spTree>
    <p:extLst>
      <p:ext uri="{BB962C8B-B14F-4D97-AF65-F5344CB8AC3E}">
        <p14:creationId xmlns:p14="http://schemas.microsoft.com/office/powerpoint/2010/main" val="32910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Tanques </a:t>
            </a:r>
            <a:r>
              <a:rPr lang="pt-BR" b="1" dirty="0" smtClean="0"/>
              <a:t>sem ou com </a:t>
            </a:r>
            <a:r>
              <a:rPr lang="pt-BR" b="1" dirty="0"/>
              <a:t>boca-de-visita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tanque deve ser considerado liberado para trabalho a frio, quando a medição da atmosfera no seu interior tiver </a:t>
            </a:r>
            <a:r>
              <a:rPr lang="pt-BR" dirty="0" smtClean="0"/>
              <a:t>uma concentração </a:t>
            </a:r>
            <a:r>
              <a:rPr lang="pt-BR" dirty="0"/>
              <a:t>de vapores inflamáveis igual ou inferior a 10% do limite inferior de </a:t>
            </a:r>
            <a:r>
              <a:rPr lang="pt-BR" dirty="0" err="1"/>
              <a:t>explosividade</a:t>
            </a:r>
            <a:r>
              <a:rPr lang="pt-BR" dirty="0"/>
              <a:t> (LIE</a:t>
            </a:r>
            <a:r>
              <a:rPr lang="pt-BR" dirty="0" smtClean="0"/>
              <a:t>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619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Procedimentos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Após a abertura da boca-de-visita referida em 4.3.1 e 4.3.2, insuflar ar com uma vazão mínima de 0,5 m³/s.</a:t>
            </a:r>
          </a:p>
          <a:p>
            <a:r>
              <a:rPr lang="pt-BR" dirty="0"/>
              <a:t>Esta insuflação deve ser permanente até a conclusão dos serviços.</a:t>
            </a:r>
          </a:p>
          <a:p>
            <a:r>
              <a:rPr lang="pt-BR" dirty="0"/>
              <a:t>Monitorar a </a:t>
            </a:r>
            <a:r>
              <a:rPr lang="pt-BR" dirty="0" err="1"/>
              <a:t>explosividade</a:t>
            </a:r>
            <a:r>
              <a:rPr lang="pt-BR" dirty="0"/>
              <a:t> e a concentração de O2, garantindo no mínimo 19,5% em volume, até a conclusão </a:t>
            </a:r>
            <a:r>
              <a:rPr lang="pt-BR" dirty="0" err="1" smtClean="0"/>
              <a:t>dosserviços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0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empresa contratante deve </a:t>
            </a:r>
            <a:r>
              <a:rPr lang="pt-BR" dirty="0" smtClean="0"/>
              <a:t>fornecer:</a:t>
            </a:r>
          </a:p>
          <a:p>
            <a:pPr>
              <a:buFontTx/>
              <a:buChar char="-"/>
            </a:pPr>
            <a:r>
              <a:rPr lang="pt-BR" dirty="0" smtClean="0"/>
              <a:t>uma </a:t>
            </a:r>
            <a:r>
              <a:rPr lang="pt-BR" dirty="0"/>
              <a:t>autorização por escrito para entrada de pessoa </a:t>
            </a:r>
            <a:r>
              <a:rPr lang="pt-BR" dirty="0" smtClean="0"/>
              <a:t>no interior </a:t>
            </a:r>
            <a:r>
              <a:rPr lang="pt-BR" dirty="0"/>
              <a:t>do </a:t>
            </a:r>
            <a:r>
              <a:rPr lang="pt-BR" dirty="0" smtClean="0"/>
              <a:t>tanque,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sendo obrigatório </a:t>
            </a:r>
            <a:r>
              <a:rPr lang="pt-BR" dirty="0" smtClean="0"/>
              <a:t>a presença </a:t>
            </a:r>
            <a:r>
              <a:rPr lang="pt-BR" dirty="0"/>
              <a:t>de outra (vigia) na parte externa, acompanhando o serviço.</a:t>
            </a:r>
          </a:p>
        </p:txBody>
      </p:sp>
    </p:spTree>
    <p:extLst>
      <p:ext uri="{BB962C8B-B14F-4D97-AF65-F5344CB8AC3E}">
        <p14:creationId xmlns:p14="http://schemas.microsoft.com/office/powerpoint/2010/main" val="12060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obrigatória o uso do cinto de segurança de três pontos, ligado a uma corda, que estará com o acompanhante do </a:t>
            </a:r>
            <a:r>
              <a:rPr lang="pt-BR" dirty="0" smtClean="0"/>
              <a:t>lado externo</a:t>
            </a:r>
            <a:r>
              <a:rPr lang="pt-BR" dirty="0"/>
              <a:t>. Este sistema deve ser acompanhado de equipamento que permita, de modo rápido e sem ferir, a retirada </a:t>
            </a:r>
            <a:r>
              <a:rPr lang="pt-BR" dirty="0" smtClean="0"/>
              <a:t>da pessoa </a:t>
            </a:r>
            <a:r>
              <a:rPr lang="pt-BR" dirty="0"/>
              <a:t>em caso de acidente ou mau súbito (equipamento de resgate).</a:t>
            </a:r>
          </a:p>
        </p:txBody>
      </p:sp>
    </p:spTree>
    <p:extLst>
      <p:ext uri="{BB962C8B-B14F-4D97-AF65-F5344CB8AC3E}">
        <p14:creationId xmlns:p14="http://schemas.microsoft.com/office/powerpoint/2010/main" val="31520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428</Words>
  <Application>Microsoft Office PowerPoint</Application>
  <PresentationFormat>Apresentação na tela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ABNT NBR14606</vt:lpstr>
      <vt:lpstr>Objetivo</vt:lpstr>
      <vt:lpstr>3 Definições </vt:lpstr>
      <vt:lpstr>Área de segurança</vt:lpstr>
      <vt:lpstr>Retirada do combustível</vt:lpstr>
      <vt:lpstr>Tanques sem ou com boca-de-visita</vt:lpstr>
      <vt:lpstr>Procedimentos finais</vt:lpstr>
      <vt:lpstr>Segurança</vt:lpstr>
      <vt:lpstr>EPI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ABNT NBR14606</dc:title>
  <dc:creator>kassio lodiano</dc:creator>
  <cp:lastModifiedBy>kassio lodiano</cp:lastModifiedBy>
  <cp:revision>3</cp:revision>
  <dcterms:created xsi:type="dcterms:W3CDTF">2013-04-24T17:03:26Z</dcterms:created>
  <dcterms:modified xsi:type="dcterms:W3CDTF">2013-04-24T17:29:18Z</dcterms:modified>
</cp:coreProperties>
</file>